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943100"/>
            <a:ext cx="10464800" cy="2997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218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05296" y="9017050"/>
            <a:ext cx="406909" cy="380900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图像"/>
          <p:cNvSpPr/>
          <p:nvPr>
            <p:ph type="pic" sz="quarter" idx="13"/>
          </p:nvPr>
        </p:nvSpPr>
        <p:spPr>
          <a:xfrm>
            <a:off x="6692900" y="5082252"/>
            <a:ext cx="5334000" cy="3898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图像"/>
          <p:cNvSpPr/>
          <p:nvPr>
            <p:ph type="pic" sz="quarter" idx="14"/>
          </p:nvPr>
        </p:nvSpPr>
        <p:spPr>
          <a:xfrm>
            <a:off x="6699118" y="751552"/>
            <a:ext cx="5334001" cy="3898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图像"/>
          <p:cNvSpPr/>
          <p:nvPr>
            <p:ph type="pic" sz="half" idx="15"/>
          </p:nvPr>
        </p:nvSpPr>
        <p:spPr>
          <a:xfrm>
            <a:off x="965200" y="762000"/>
            <a:ext cx="5334000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>
                <a:srgbClr val="A29A85"/>
              </a:buClr>
              <a:buSzTx/>
              <a:buNone/>
              <a:defRPr sz="3600">
                <a:solidFill>
                  <a:srgbClr val="222222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4" name="“在此键入引文。”"/>
          <p:cNvSpPr txBox="1"/>
          <p:nvPr>
            <p:ph type="body" sz="quarter" idx="14"/>
          </p:nvPr>
        </p:nvSpPr>
        <p:spPr>
          <a:xfrm>
            <a:off x="1270000" y="4184649"/>
            <a:ext cx="104648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b="1" spc="-126" sz="4200"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157588660_2880x1920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 - 备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 - 备选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线条" descr="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473" y="8193634"/>
            <a:ext cx="3457771" cy="71843"/>
          </a:xfrm>
          <a:prstGeom prst="rect">
            <a:avLst/>
          </a:prstGeom>
        </p:spPr>
      </p:pic>
      <p:sp>
        <p:nvSpPr>
          <p:cNvPr id="22" name="157588660_2880x1920.jpeg"/>
          <p:cNvSpPr/>
          <p:nvPr>
            <p:ph type="pic" idx="13"/>
          </p:nvPr>
        </p:nvSpPr>
        <p:spPr>
          <a:xfrm>
            <a:off x="387350" y="400050"/>
            <a:ext cx="12217400" cy="626728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标题文本"/>
          <p:cNvSpPr txBox="1"/>
          <p:nvPr>
            <p:ph type="title"/>
          </p:nvPr>
        </p:nvSpPr>
        <p:spPr>
          <a:xfrm>
            <a:off x="635000" y="6845300"/>
            <a:ext cx="11734800" cy="1219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24" name="正文级别 1…"/>
          <p:cNvSpPr txBox="1"/>
          <p:nvPr>
            <p:ph type="body" sz="quarter" idx="1"/>
          </p:nvPr>
        </p:nvSpPr>
        <p:spPr>
          <a:xfrm>
            <a:off x="635000" y="8318500"/>
            <a:ext cx="11734800" cy="87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/>
          <p:nvPr>
            <p:ph type="title"/>
          </p:nvPr>
        </p:nvSpPr>
        <p:spPr>
          <a:xfrm>
            <a:off x="1270000" y="3505200"/>
            <a:ext cx="10464800" cy="2730500"/>
          </a:xfrm>
          <a:prstGeom prst="rect">
            <a:avLst/>
          </a:prstGeom>
        </p:spPr>
        <p:txBody>
          <a:bodyPr/>
          <a:lstStyle>
            <a:lvl1pPr>
              <a:defRPr spc="-128" sz="6400"/>
            </a:lvl1pPr>
          </a:lstStyle>
          <a:p>
            <a:pPr/>
            <a:r>
              <a:t>标题文本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线条" descr="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047" y="5082129"/>
            <a:ext cx="4512624" cy="71848"/>
          </a:xfrm>
          <a:prstGeom prst="rect">
            <a:avLst/>
          </a:prstGeom>
        </p:spPr>
      </p:pic>
      <p:sp>
        <p:nvSpPr>
          <p:cNvPr id="42" name="图像"/>
          <p:cNvSpPr/>
          <p:nvPr>
            <p:ph type="pic" sz="half" idx="13"/>
          </p:nvPr>
        </p:nvSpPr>
        <p:spPr>
          <a:xfrm>
            <a:off x="6807200" y="762000"/>
            <a:ext cx="5334000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标题文本"/>
          <p:cNvSpPr txBox="1"/>
          <p:nvPr>
            <p:ph type="title"/>
          </p:nvPr>
        </p:nvSpPr>
        <p:spPr>
          <a:xfrm>
            <a:off x="762000" y="774700"/>
            <a:ext cx="5588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4" name="正文级别 1…"/>
          <p:cNvSpPr txBox="1"/>
          <p:nvPr>
            <p:ph type="body" sz="quarter" idx="1"/>
          </p:nvPr>
        </p:nvSpPr>
        <p:spPr>
          <a:xfrm>
            <a:off x="762000" y="5372100"/>
            <a:ext cx="5588000" cy="3619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5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6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7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5" name="正文级别 1…"/>
          <p:cNvSpPr txBox="1"/>
          <p:nvPr>
            <p:ph type="body" idx="1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85" name="图像"/>
          <p:cNvSpPr/>
          <p:nvPr>
            <p:ph type="pic" sz="half" idx="13"/>
          </p:nvPr>
        </p:nvSpPr>
        <p:spPr>
          <a:xfrm>
            <a:off x="1181100" y="3380452"/>
            <a:ext cx="5461000" cy="5308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7" name="正文级别 1…"/>
          <p:cNvSpPr txBox="1"/>
          <p:nvPr>
            <p:ph type="body" sz="half" idx="1"/>
          </p:nvPr>
        </p:nvSpPr>
        <p:spPr>
          <a:xfrm>
            <a:off x="7200900" y="3340100"/>
            <a:ext cx="4826000" cy="53848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3000"/>
              </a:spcBef>
              <a:buBlip>
                <a:blip r:embed="rId3"/>
              </a:buBlip>
              <a:defRPr sz="2600"/>
            </a:lvl1pPr>
            <a:lvl2pPr marL="914400" indent="-457200">
              <a:spcBef>
                <a:spcPts val="3000"/>
              </a:spcBef>
              <a:buBlip>
                <a:blip r:embed="rId3"/>
              </a:buBlip>
              <a:defRPr sz="2600"/>
            </a:lvl2pPr>
            <a:lvl3pPr marL="1371600" indent="-457200">
              <a:spcBef>
                <a:spcPts val="3000"/>
              </a:spcBef>
              <a:buBlip>
                <a:blip r:embed="rId3"/>
              </a:buBlip>
              <a:defRPr sz="2600"/>
            </a:lvl3pPr>
            <a:lvl4pPr marL="1828800" indent="-457200">
              <a:spcBef>
                <a:spcPts val="3000"/>
              </a:spcBef>
              <a:buBlip>
                <a:blip r:embed="rId3"/>
              </a:buBlip>
              <a:defRPr sz="2600"/>
            </a:lvl4pPr>
            <a:lvl5pPr marL="2286000" indent="-457200">
              <a:spcBef>
                <a:spcPts val="3000"/>
              </a:spcBef>
              <a:buBlip>
                <a:blip r:embed="rId3"/>
              </a:buBlip>
              <a:defRPr sz="2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292596" y="9017000"/>
            <a:ext cx="406909" cy="3808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sz="1800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44" strike="noStrike" sz="4800" u="none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9pPr>
    </p:titleStyle>
    <p:bodyStyle>
      <a:lvl1pPr marL="6223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2446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18669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24892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31115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37338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43561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49784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5600700" marR="0" indent="-6223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65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5.jpeg"/><Relationship Id="rId4" Type="http://schemas.openxmlformats.org/officeDocument/2006/relationships/image" Target="../media/image19.png"/><Relationship Id="rId5" Type="http://schemas.openxmlformats.org/officeDocument/2006/relationships/image" Target="../media/image6.jpeg"/><Relationship Id="rId6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7.jpeg"/><Relationship Id="rId6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8.jpeg"/><Relationship Id="rId4" Type="http://schemas.openxmlformats.org/officeDocument/2006/relationships/image" Target="../media/image2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4.jpeg"/><Relationship Id="rId4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123123.jpg" descr="123123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29468" y="368299"/>
            <a:ext cx="11333164" cy="6330951"/>
          </a:xfrm>
          <a:prstGeom prst="rect">
            <a:avLst/>
          </a:prstGeom>
        </p:spPr>
      </p:pic>
      <p:sp>
        <p:nvSpPr>
          <p:cNvPr id="154" name="FastC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FastCube</a:t>
            </a:r>
          </a:p>
        </p:txBody>
      </p:sp>
      <p:sp>
        <p:nvSpPr>
          <p:cNvPr id="155" name="王皓 易婧玮 陈鲁同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1622">
              <a:defRPr sz="2184"/>
            </a:pPr>
            <a:r>
              <a:t>王皓 易婧玮 陈鲁同</a:t>
            </a:r>
          </a:p>
          <a:p>
            <a:pPr defTabSz="531622">
              <a:defRPr sz="2184"/>
            </a:pPr>
            <a:r>
              <a:t>2018 年 12 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幻灯片编号"/>
          <p:cNvSpPr txBox="1"/>
          <p:nvPr>
            <p:ph type="sldNum" sz="quarter" idx="4294967295"/>
          </p:nvPr>
        </p:nvSpPr>
        <p:spPr>
          <a:xfrm>
            <a:off x="6305296" y="9017050"/>
            <a:ext cx="406909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231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233" name="功能实现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功能实现</a:t>
            </a:r>
          </a:p>
        </p:txBody>
      </p:sp>
      <p:sp>
        <p:nvSpPr>
          <p:cNvPr id="234" name="图像识别"/>
          <p:cNvSpPr txBox="1"/>
          <p:nvPr/>
        </p:nvSpPr>
        <p:spPr>
          <a:xfrm>
            <a:off x="5486399" y="2610222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图像识别</a:t>
            </a:r>
          </a:p>
        </p:txBody>
      </p:sp>
      <p:sp>
        <p:nvSpPr>
          <p:cNvPr id="235" name="通过 OpenCV 图像识别技术，能够读取 USB 摄像头捕捉照片中对应位置的色块分析。通过多分类器算法能够将各个通道的信息分为六种颜色：红、橙、蓝、绿、白、黄。"/>
          <p:cNvSpPr txBox="1"/>
          <p:nvPr>
            <p:ph type="subTitle" sz="quarter" idx="1"/>
          </p:nvPr>
        </p:nvSpPr>
        <p:spPr>
          <a:xfrm>
            <a:off x="1276349" y="3775964"/>
            <a:ext cx="10464801" cy="2189263"/>
          </a:xfrm>
          <a:prstGeom prst="rect">
            <a:avLst/>
          </a:prstGeom>
        </p:spPr>
        <p:txBody>
          <a:bodyPr/>
          <a:lstStyle/>
          <a:p>
            <a:pPr lvl="3" algn="l"/>
            <a:r>
              <a:t>        通过 OpenCV 图像识别技术，能够读取 USB 摄像头捕捉照片中对应位置的色块分析。通过多分类器算法能够将各个通道的信息分为六种颜色：红、橙、蓝、绿、白、黄。</a:t>
            </a:r>
          </a:p>
        </p:txBody>
      </p:sp>
      <p:pic>
        <p:nvPicPr>
          <p:cNvPr id="236" name="1200px-OpenCV_Logo_with_text_svg_version.svg.png" descr="1200px-OpenCV_Logo_with_text_svg_version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7757" y="6872029"/>
            <a:ext cx="1777517" cy="2189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幻灯片编号"/>
          <p:cNvSpPr txBox="1"/>
          <p:nvPr>
            <p:ph type="sldNum" sz="quarter" idx="4294967295"/>
          </p:nvPr>
        </p:nvSpPr>
        <p:spPr>
          <a:xfrm>
            <a:off x="6326327" y="9017050"/>
            <a:ext cx="364846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239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241" name="功能实现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功能实现</a:t>
            </a:r>
          </a:p>
        </p:txBody>
      </p:sp>
      <p:sp>
        <p:nvSpPr>
          <p:cNvPr id="242" name="还原算法"/>
          <p:cNvSpPr txBox="1"/>
          <p:nvPr/>
        </p:nvSpPr>
        <p:spPr>
          <a:xfrm>
            <a:off x="5486399" y="2610222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还原算法</a:t>
            </a:r>
          </a:p>
        </p:txBody>
      </p:sp>
      <p:sp>
        <p:nvSpPr>
          <p:cNvPr id="243" name="通过降群法(Thislethwaite Method)还原魔方。魔方群的任何一种状态与魔方群的一个群元素是相对应的，TM 的思想就是逐步降解魔方所处的群到更小的子群，到最后的单位子群—即还原状态。"/>
          <p:cNvSpPr txBox="1"/>
          <p:nvPr>
            <p:ph type="subTitle" sz="quarter" idx="1"/>
          </p:nvPr>
        </p:nvSpPr>
        <p:spPr>
          <a:xfrm>
            <a:off x="1276349" y="4074269"/>
            <a:ext cx="10464801" cy="2175847"/>
          </a:xfrm>
          <a:prstGeom prst="rect">
            <a:avLst/>
          </a:prstGeom>
        </p:spPr>
        <p:txBody>
          <a:bodyPr/>
          <a:lstStyle/>
          <a:p>
            <a:pPr lvl="3" algn="l"/>
            <a:r>
              <a:t>        通过降群法(Thislethwaite Method)还原魔方。魔方群的任何一种状态与魔方群的一个群元素是相对应的，TM 的思想就是逐步降解魔方所处的群到更小的子群，到最后的单位子群—即还原状态。</a:t>
            </a:r>
          </a:p>
          <a:p>
            <a:pPr lvl="3" algn="l"/>
          </a:p>
        </p:txBody>
      </p:sp>
      <p:pic>
        <p:nvPicPr>
          <p:cNvPr id="244" name="批准" descr="批准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0122" y="5674260"/>
            <a:ext cx="551628" cy="551627"/>
          </a:xfrm>
          <a:prstGeom prst="rect">
            <a:avLst/>
          </a:prstGeom>
        </p:spPr>
      </p:pic>
      <p:sp>
        <p:nvSpPr>
          <p:cNvPr id="246" name="通过转动群&lt;U,D,L,R,F2,B2&gt;对好所有的棱块方向"/>
          <p:cNvSpPr txBox="1"/>
          <p:nvPr/>
        </p:nvSpPr>
        <p:spPr>
          <a:xfrm>
            <a:off x="3348243" y="5689723"/>
            <a:ext cx="63657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通过转动群&lt;U,D,L,R,F2,B2&gt;对好所有的棱块方向</a:t>
            </a:r>
          </a:p>
        </p:txBody>
      </p:sp>
      <p:pic>
        <p:nvPicPr>
          <p:cNvPr id="247" name="批准" descr="批准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0122" y="6523121"/>
            <a:ext cx="551628" cy="551627"/>
          </a:xfrm>
          <a:prstGeom prst="rect">
            <a:avLst/>
          </a:prstGeom>
        </p:spPr>
      </p:pic>
      <p:sp>
        <p:nvSpPr>
          <p:cNvPr id="249" name="将中间层棱块放到中间层，并调整好角块朝向"/>
          <p:cNvSpPr txBox="1"/>
          <p:nvPr/>
        </p:nvSpPr>
        <p:spPr>
          <a:xfrm>
            <a:off x="3397250" y="6555143"/>
            <a:ext cx="6210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将中间层棱块放到中间层，并调整好角块朝向</a:t>
            </a:r>
          </a:p>
        </p:txBody>
      </p:sp>
      <p:pic>
        <p:nvPicPr>
          <p:cNvPr id="250" name="批准" descr="批准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2490" y="7380871"/>
            <a:ext cx="551628" cy="551628"/>
          </a:xfrm>
          <a:prstGeom prst="rect">
            <a:avLst/>
          </a:prstGeom>
        </p:spPr>
      </p:pic>
      <p:sp>
        <p:nvSpPr>
          <p:cNvPr id="252" name="调整F/B面为RO色，L/R面为BG色"/>
          <p:cNvSpPr txBox="1"/>
          <p:nvPr/>
        </p:nvSpPr>
        <p:spPr>
          <a:xfrm>
            <a:off x="3388657" y="7404614"/>
            <a:ext cx="43589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调整F/B面为RO色，L/R面为BG色</a:t>
            </a:r>
          </a:p>
        </p:txBody>
      </p:sp>
      <p:pic>
        <p:nvPicPr>
          <p:cNvPr id="253" name="批准" descr="批准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0122" y="8236430"/>
            <a:ext cx="551628" cy="551627"/>
          </a:xfrm>
          <a:prstGeom prst="rect">
            <a:avLst/>
          </a:prstGeom>
        </p:spPr>
      </p:pic>
      <p:sp>
        <p:nvSpPr>
          <p:cNvPr id="255" name="还原所有角块棱块"/>
          <p:cNvSpPr txBox="1"/>
          <p:nvPr/>
        </p:nvSpPr>
        <p:spPr>
          <a:xfrm>
            <a:off x="3447302" y="8254085"/>
            <a:ext cx="2552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还原所有角块棱块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幻灯片编号"/>
          <p:cNvSpPr txBox="1"/>
          <p:nvPr>
            <p:ph type="sldNum" sz="quarter" idx="4294967295"/>
          </p:nvPr>
        </p:nvSpPr>
        <p:spPr>
          <a:xfrm>
            <a:off x="6311468" y="9017050"/>
            <a:ext cx="394564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258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260" name="功能实现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功能实现</a:t>
            </a:r>
          </a:p>
        </p:txBody>
      </p:sp>
      <p:sp>
        <p:nvSpPr>
          <p:cNvPr id="261" name="Wifi 通信"/>
          <p:cNvSpPr txBox="1"/>
          <p:nvPr/>
        </p:nvSpPr>
        <p:spPr>
          <a:xfrm>
            <a:off x="5540209" y="2610222"/>
            <a:ext cx="193708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Wifi 通信</a:t>
            </a:r>
          </a:p>
        </p:txBody>
      </p:sp>
      <p:sp>
        <p:nvSpPr>
          <p:cNvPr id="262" name="Esp 8266 是一款非常强大的物联网通信芯片。通过它，我们能够实现 TCP/IP 可靠通信。…"/>
          <p:cNvSpPr txBox="1"/>
          <p:nvPr>
            <p:ph type="subTitle" sz="quarter" idx="1"/>
          </p:nvPr>
        </p:nvSpPr>
        <p:spPr>
          <a:xfrm>
            <a:off x="1276350" y="4074269"/>
            <a:ext cx="10464800" cy="2189262"/>
          </a:xfrm>
          <a:prstGeom prst="rect">
            <a:avLst/>
          </a:prstGeom>
        </p:spPr>
        <p:txBody>
          <a:bodyPr/>
          <a:lstStyle/>
          <a:p>
            <a:pPr lvl="3" algn="l"/>
            <a:r>
              <a:t>        Esp 8266 是一款非常强大的物联网通信芯片。通过它，我们能够实现 TCP/IP 可靠通信。</a:t>
            </a:r>
          </a:p>
          <a:p>
            <a:pPr lvl="3" algn="l"/>
            <a:r>
              <a:t>        在我们的项目中 Esp 8266 芯片作为一个 Wifi 接入点，任何一台手机、电脑都能够加入这个 Wifi 网络，通过简单的命令就可以控制魔方的转动。</a:t>
            </a:r>
          </a:p>
        </p:txBody>
      </p:sp>
      <p:grpSp>
        <p:nvGrpSpPr>
          <p:cNvPr id="265" name="Esp…"/>
          <p:cNvGrpSpPr/>
          <p:nvPr/>
        </p:nvGrpSpPr>
        <p:grpSpPr>
          <a:xfrm>
            <a:off x="4430889" y="7733926"/>
            <a:ext cx="1333501" cy="1333501"/>
            <a:chOff x="0" y="0"/>
            <a:chExt cx="1333500" cy="1333500"/>
          </a:xfrm>
        </p:grpSpPr>
        <p:sp>
          <p:nvSpPr>
            <p:cNvPr id="264" name="Esp…"/>
            <p:cNvSpPr/>
            <p:nvPr/>
          </p:nvSpPr>
          <p:spPr>
            <a:xfrm>
              <a:off x="31750" y="31750"/>
              <a:ext cx="1270000" cy="127000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/>
              </a:pPr>
              <a:r>
                <a:t>Esp</a:t>
              </a:r>
            </a:p>
            <a:p>
              <a:pPr>
                <a:defRPr sz="2000"/>
              </a:pPr>
              <a:r>
                <a:t>8266</a:t>
              </a:r>
            </a:p>
          </p:txBody>
        </p:sp>
        <p:pic>
          <p:nvPicPr>
            <p:cNvPr id="263" name="Esp…" descr="Esp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33500" cy="1333500"/>
            </a:xfrm>
            <a:prstGeom prst="rect">
              <a:avLst/>
            </a:prstGeom>
            <a:effectLst/>
          </p:spPr>
        </p:pic>
      </p:grpSp>
      <p:pic>
        <p:nvPicPr>
          <p:cNvPr id="266" name="Wi-Fi" descr="Wi-Fi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0160" y="7266076"/>
            <a:ext cx="789680" cy="583306"/>
          </a:xfrm>
          <a:prstGeom prst="rect">
            <a:avLst/>
          </a:prstGeom>
        </p:spPr>
      </p:pic>
      <p:grpSp>
        <p:nvGrpSpPr>
          <p:cNvPr id="270" name="ThinkPad"/>
          <p:cNvGrpSpPr/>
          <p:nvPr/>
        </p:nvGrpSpPr>
        <p:grpSpPr>
          <a:xfrm>
            <a:off x="7975600" y="6141679"/>
            <a:ext cx="1333500" cy="1333501"/>
            <a:chOff x="0" y="0"/>
            <a:chExt cx="1333500" cy="1333500"/>
          </a:xfrm>
        </p:grpSpPr>
        <p:sp>
          <p:nvSpPr>
            <p:cNvPr id="269" name="ThinkPad"/>
            <p:cNvSpPr/>
            <p:nvPr/>
          </p:nvSpPr>
          <p:spPr>
            <a:xfrm>
              <a:off x="31750" y="31750"/>
              <a:ext cx="1270000" cy="127000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ThinkPad</a:t>
              </a:r>
            </a:p>
          </p:txBody>
        </p:sp>
        <p:pic>
          <p:nvPicPr>
            <p:cNvPr id="268" name="ThinkPad" descr="ThinkPad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33500" cy="1333500"/>
            </a:xfrm>
            <a:prstGeom prst="rect">
              <a:avLst/>
            </a:prstGeom>
            <a:effectLst/>
          </p:spPr>
        </p:pic>
      </p:grpSp>
      <p:grpSp>
        <p:nvGrpSpPr>
          <p:cNvPr id="273" name="iPhone"/>
          <p:cNvGrpSpPr/>
          <p:nvPr/>
        </p:nvGrpSpPr>
        <p:grpSpPr>
          <a:xfrm>
            <a:off x="9817100" y="7733926"/>
            <a:ext cx="1333500" cy="1333501"/>
            <a:chOff x="0" y="0"/>
            <a:chExt cx="1333500" cy="1333500"/>
          </a:xfrm>
        </p:grpSpPr>
        <p:sp>
          <p:nvSpPr>
            <p:cNvPr id="272" name="iPhone"/>
            <p:cNvSpPr/>
            <p:nvPr/>
          </p:nvSpPr>
          <p:spPr>
            <a:xfrm>
              <a:off x="31750" y="31750"/>
              <a:ext cx="1270000" cy="127000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iPhone</a:t>
              </a:r>
            </a:p>
          </p:txBody>
        </p:sp>
        <p:pic>
          <p:nvPicPr>
            <p:cNvPr id="271" name="iPhone" descr="iPho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33500" cy="1333500"/>
            </a:xfrm>
            <a:prstGeom prst="rect">
              <a:avLst/>
            </a:prstGeom>
            <a:effectLst/>
          </p:spPr>
        </p:pic>
      </p:grpSp>
      <p:grpSp>
        <p:nvGrpSpPr>
          <p:cNvPr id="276" name="Arduino"/>
          <p:cNvGrpSpPr/>
          <p:nvPr/>
        </p:nvGrpSpPr>
        <p:grpSpPr>
          <a:xfrm>
            <a:off x="1340305" y="7733926"/>
            <a:ext cx="1333501" cy="1333501"/>
            <a:chOff x="0" y="0"/>
            <a:chExt cx="1333500" cy="1333500"/>
          </a:xfrm>
        </p:grpSpPr>
        <p:sp>
          <p:nvSpPr>
            <p:cNvPr id="275" name="Arduino"/>
            <p:cNvSpPr/>
            <p:nvPr/>
          </p:nvSpPr>
          <p:spPr>
            <a:xfrm>
              <a:off x="31750" y="31750"/>
              <a:ext cx="1270000" cy="127000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Arduino</a:t>
              </a:r>
            </a:p>
          </p:txBody>
        </p:sp>
        <p:pic>
          <p:nvPicPr>
            <p:cNvPr id="274" name="Arduino" descr="Arduino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33500" cy="1333500"/>
            </a:xfrm>
            <a:prstGeom prst="rect">
              <a:avLst/>
            </a:prstGeom>
            <a:effectLst/>
          </p:spPr>
        </p:pic>
      </p:grpSp>
      <p:pic>
        <p:nvPicPr>
          <p:cNvPr id="277" name="双箭头" descr="双箭头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08946" y="8267699"/>
            <a:ext cx="1486804" cy="2986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幻灯片编号"/>
          <p:cNvSpPr txBox="1"/>
          <p:nvPr>
            <p:ph type="sldNum" sz="quarter" idx="4294967295"/>
          </p:nvPr>
        </p:nvSpPr>
        <p:spPr>
          <a:xfrm>
            <a:off x="6313525" y="9017050"/>
            <a:ext cx="390450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281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283" name="功能实现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功能实现</a:t>
            </a:r>
          </a:p>
        </p:txBody>
      </p:sp>
      <p:sp>
        <p:nvSpPr>
          <p:cNvPr id="284" name="机械机构"/>
          <p:cNvSpPr txBox="1"/>
          <p:nvPr/>
        </p:nvSpPr>
        <p:spPr>
          <a:xfrm>
            <a:off x="5486399" y="2610222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机械机构</a:t>
            </a:r>
          </a:p>
        </p:txBody>
      </p:sp>
      <p:sp>
        <p:nvSpPr>
          <p:cNvPr id="285" name="arduino 连接了六个电机。步进电机也通过 3D 打印的构件与魔方的每一个面紧密连接。每一个面都可以完成各种转动动作。"/>
          <p:cNvSpPr txBox="1"/>
          <p:nvPr>
            <p:ph type="subTitle" sz="quarter" idx="1"/>
          </p:nvPr>
        </p:nvSpPr>
        <p:spPr>
          <a:xfrm>
            <a:off x="1276350" y="3647750"/>
            <a:ext cx="10464801" cy="2189263"/>
          </a:xfrm>
          <a:prstGeom prst="rect">
            <a:avLst/>
          </a:prstGeom>
        </p:spPr>
        <p:txBody>
          <a:bodyPr/>
          <a:lstStyle/>
          <a:p>
            <a:pPr lvl="3" algn="l"/>
            <a:r>
              <a:t>        arduino 连接了六个电机。步进电机也通过 3D 打印的构件与魔方的每一个面紧密连接。每一个面都可以完成各种转动动作。</a:t>
            </a:r>
          </a:p>
        </p:txBody>
      </p:sp>
      <p:sp>
        <p:nvSpPr>
          <p:cNvPr id="286" name="说起六个机械手，我就想起了西游记中孙悟空的三头六臂 —— 某资深六学家"/>
          <p:cNvSpPr txBox="1"/>
          <p:nvPr/>
        </p:nvSpPr>
        <p:spPr>
          <a:xfrm>
            <a:off x="1349247" y="8380905"/>
            <a:ext cx="1031900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说起六个机械手，我就想起了西游记中孙悟空的三头六臂 —— 某资深六学家</a:t>
            </a:r>
          </a:p>
        </p:txBody>
      </p:sp>
      <p:grpSp>
        <p:nvGrpSpPr>
          <p:cNvPr id="289" name="f31fbe096b63f62484dd5d4e8044ebf81b4ca3ff.jpg"/>
          <p:cNvGrpSpPr/>
          <p:nvPr/>
        </p:nvGrpSpPr>
        <p:grpSpPr>
          <a:xfrm>
            <a:off x="7922336" y="4898024"/>
            <a:ext cx="3079354" cy="3146823"/>
            <a:chOff x="0" y="0"/>
            <a:chExt cx="3079353" cy="3146821"/>
          </a:xfrm>
        </p:grpSpPr>
        <p:pic>
          <p:nvPicPr>
            <p:cNvPr id="288" name="f31fbe096b63f62484dd5d4e8044ebf81b4ca3ff.jpg" descr="f31fbe096b63f62484dd5d4e8044ebf81b4ca3ff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26468" b="0"/>
            <a:stretch>
              <a:fillRect/>
            </a:stretch>
          </p:blipFill>
          <p:spPr>
            <a:xfrm>
              <a:off x="31750" y="31750"/>
              <a:ext cx="3016026" cy="30833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7" name="f31fbe096b63f62484dd5d4e8044ebf81b4ca3ff.jpg" descr="f31fbe096b63f62484dd5d4e8044ebf81b4ca3ff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79354" cy="3146822"/>
            </a:xfrm>
            <a:prstGeom prst="rect">
              <a:avLst/>
            </a:prstGeom>
            <a:effectLst/>
          </p:spPr>
        </p:pic>
      </p:grpSp>
      <p:grpSp>
        <p:nvGrpSpPr>
          <p:cNvPr id="292" name="IMG_0086.jpeg"/>
          <p:cNvGrpSpPr/>
          <p:nvPr/>
        </p:nvGrpSpPr>
        <p:grpSpPr>
          <a:xfrm>
            <a:off x="2167198" y="4898024"/>
            <a:ext cx="4174596" cy="3146823"/>
            <a:chOff x="0" y="0"/>
            <a:chExt cx="4174595" cy="3146821"/>
          </a:xfrm>
        </p:grpSpPr>
        <p:pic>
          <p:nvPicPr>
            <p:cNvPr id="291" name="IMG_0086.jpeg" descr="IMG_0086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1750" y="31749"/>
              <a:ext cx="4111096" cy="30833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0" name="IMG_0086.jpeg" descr="IMG_0086.jpe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174596" cy="314682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成果展示"/>
          <p:cNvSpPr txBox="1"/>
          <p:nvPr>
            <p:ph type="title" idx="4294967295"/>
          </p:nvPr>
        </p:nvSpPr>
        <p:spPr>
          <a:xfrm>
            <a:off x="1270000" y="1838180"/>
            <a:ext cx="10464800" cy="2997201"/>
          </a:xfrm>
          <a:prstGeom prst="rect">
            <a:avLst/>
          </a:prstGeom>
        </p:spPr>
        <p:txBody>
          <a:bodyPr anchor="b"/>
          <a:lstStyle/>
          <a:p>
            <a:pPr/>
            <a:r>
              <a:t>成果展示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幻灯片编号"/>
          <p:cNvSpPr txBox="1"/>
          <p:nvPr>
            <p:ph type="sldNum" sz="quarter" idx="4294967295"/>
          </p:nvPr>
        </p:nvSpPr>
        <p:spPr>
          <a:xfrm>
            <a:off x="6311239" y="9017050"/>
            <a:ext cx="395022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297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299" name="成果展示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成果展示</a:t>
            </a:r>
          </a:p>
        </p:txBody>
      </p:sp>
      <p:grpSp>
        <p:nvGrpSpPr>
          <p:cNvPr id="302" name="111.jpg"/>
          <p:cNvGrpSpPr/>
          <p:nvPr/>
        </p:nvGrpSpPr>
        <p:grpSpPr>
          <a:xfrm>
            <a:off x="1739035" y="2622272"/>
            <a:ext cx="4041680" cy="5381809"/>
            <a:chOff x="0" y="0"/>
            <a:chExt cx="4041678" cy="5381807"/>
          </a:xfrm>
        </p:grpSpPr>
        <p:pic>
          <p:nvPicPr>
            <p:cNvPr id="301" name="111.jpg" descr="11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750" y="31749"/>
              <a:ext cx="3978179" cy="531830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0" name="111.jpg" descr="111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041679" cy="5381809"/>
            </a:xfrm>
            <a:prstGeom prst="rect">
              <a:avLst/>
            </a:prstGeom>
            <a:effectLst/>
          </p:spPr>
        </p:pic>
      </p:grpSp>
      <p:grpSp>
        <p:nvGrpSpPr>
          <p:cNvPr id="305" name="IMG_2149.jpeg"/>
          <p:cNvGrpSpPr/>
          <p:nvPr/>
        </p:nvGrpSpPr>
        <p:grpSpPr>
          <a:xfrm rot="16200000">
            <a:off x="6757029" y="3287061"/>
            <a:ext cx="5381808" cy="4052231"/>
            <a:chOff x="0" y="0"/>
            <a:chExt cx="5381807" cy="4052230"/>
          </a:xfrm>
        </p:grpSpPr>
        <p:pic>
          <p:nvPicPr>
            <p:cNvPr id="304" name="IMG_2149.jpeg" descr="IMG_2149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1750" y="31750"/>
              <a:ext cx="5318308" cy="39887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3" name="IMG_2149.jpeg" descr="IMG_2149.jpe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381808" cy="4052231"/>
            </a:xfrm>
            <a:prstGeom prst="rect">
              <a:avLst/>
            </a:prstGeom>
            <a:effectLst/>
          </p:spPr>
        </p:pic>
      </p:grpSp>
      <p:sp>
        <p:nvSpPr>
          <p:cNvPr id="306" name="对接机构"/>
          <p:cNvSpPr txBox="1"/>
          <p:nvPr/>
        </p:nvSpPr>
        <p:spPr>
          <a:xfrm>
            <a:off x="2535400" y="8241262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对接机构</a:t>
            </a:r>
          </a:p>
        </p:txBody>
      </p:sp>
      <p:sp>
        <p:nvSpPr>
          <p:cNvPr id="307" name="驱动模块和核心板"/>
          <p:cNvSpPr txBox="1"/>
          <p:nvPr/>
        </p:nvSpPr>
        <p:spPr>
          <a:xfrm>
            <a:off x="7460382" y="8241262"/>
            <a:ext cx="3975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驱动模块和核心板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幻灯片编号"/>
          <p:cNvSpPr txBox="1"/>
          <p:nvPr>
            <p:ph type="sldNum" sz="quarter" idx="4294967295"/>
          </p:nvPr>
        </p:nvSpPr>
        <p:spPr>
          <a:xfrm>
            <a:off x="6311125" y="9017050"/>
            <a:ext cx="395250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310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312" name="成果展示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成果展示</a:t>
            </a:r>
          </a:p>
        </p:txBody>
      </p:sp>
      <p:grpSp>
        <p:nvGrpSpPr>
          <p:cNvPr id="315" name="333.jpg"/>
          <p:cNvGrpSpPr/>
          <p:nvPr/>
        </p:nvGrpSpPr>
        <p:grpSpPr>
          <a:xfrm>
            <a:off x="4006696" y="3129634"/>
            <a:ext cx="5381626" cy="4052095"/>
            <a:chOff x="0" y="0"/>
            <a:chExt cx="5381625" cy="4052093"/>
          </a:xfrm>
        </p:grpSpPr>
        <p:pic>
          <p:nvPicPr>
            <p:cNvPr id="314" name="333.jpg" descr="333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59" t="0" r="1259" b="0"/>
            <a:stretch>
              <a:fillRect/>
            </a:stretch>
          </p:blipFill>
          <p:spPr>
            <a:xfrm>
              <a:off x="31750" y="31750"/>
              <a:ext cx="5318308" cy="39887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3" name="333.jpg" descr="333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381625" cy="4052094"/>
            </a:xfrm>
            <a:prstGeom prst="rect">
              <a:avLst/>
            </a:prstGeom>
            <a:effectLst/>
          </p:spPr>
        </p:pic>
      </p:grpSp>
      <p:sp>
        <p:nvSpPr>
          <p:cNvPr id="316" name="图像识别平台"/>
          <p:cNvSpPr txBox="1"/>
          <p:nvPr/>
        </p:nvSpPr>
        <p:spPr>
          <a:xfrm>
            <a:off x="5192559" y="7712039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图像识别平台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幻灯片编号"/>
          <p:cNvSpPr txBox="1"/>
          <p:nvPr>
            <p:ph type="sldNum" sz="quarter" idx="4294967295"/>
          </p:nvPr>
        </p:nvSpPr>
        <p:spPr>
          <a:xfrm>
            <a:off x="6321755" y="9017050"/>
            <a:ext cx="373990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319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321" name="成果展示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成果展示</a:t>
            </a:r>
          </a:p>
        </p:txBody>
      </p:sp>
      <p:pic>
        <p:nvPicPr>
          <p:cNvPr id="322" name="VID_20181214_170126.mp4" descr="VID_20181214_170126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300193" y="2203722"/>
            <a:ext cx="3977569" cy="70712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50800" dir="3180000">
              <a:srgbClr val="000000">
                <a:alpha val="50000"/>
              </a:srgbClr>
            </a:outerShdw>
          </a:effectLst>
        </p:spPr>
      </p:pic>
      <p:sp>
        <p:nvSpPr>
          <p:cNvPr id="323" name="千万别眨眼！"/>
          <p:cNvSpPr txBox="1"/>
          <p:nvPr/>
        </p:nvSpPr>
        <p:spPr>
          <a:xfrm>
            <a:off x="2313861" y="4739477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千万别眨眼！</a:t>
            </a:r>
          </a:p>
        </p:txBody>
      </p:sp>
      <p:sp>
        <p:nvSpPr>
          <p:cNvPr id="324" name="千万别眨眼！"/>
          <p:cNvSpPr txBox="1"/>
          <p:nvPr/>
        </p:nvSpPr>
        <p:spPr>
          <a:xfrm>
            <a:off x="2313861" y="5734049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千万别眨眼！</a:t>
            </a:r>
          </a:p>
        </p:txBody>
      </p:sp>
      <p:sp>
        <p:nvSpPr>
          <p:cNvPr id="325" name="千万别眨眼！"/>
          <p:cNvSpPr txBox="1"/>
          <p:nvPr/>
        </p:nvSpPr>
        <p:spPr>
          <a:xfrm>
            <a:off x="2313861" y="3744905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千万别眨眼！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8122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幻灯片编号"/>
          <p:cNvSpPr txBox="1"/>
          <p:nvPr>
            <p:ph type="sldNum" sz="quarter" idx="4294967295"/>
          </p:nvPr>
        </p:nvSpPr>
        <p:spPr>
          <a:xfrm>
            <a:off x="6313068" y="9017050"/>
            <a:ext cx="391364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328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330" name="结局"/>
          <p:cNvSpPr txBox="1"/>
          <p:nvPr>
            <p:ph type="ctrTitle"/>
          </p:nvPr>
        </p:nvSpPr>
        <p:spPr>
          <a:xfrm>
            <a:off x="-2758861" y="-927100"/>
            <a:ext cx="10464801" cy="2997200"/>
          </a:xfrm>
          <a:prstGeom prst="rect">
            <a:avLst/>
          </a:prstGeom>
        </p:spPr>
        <p:txBody>
          <a:bodyPr/>
          <a:lstStyle/>
          <a:p>
            <a:pPr/>
            <a:r>
              <a:t>结局</a:t>
            </a:r>
          </a:p>
        </p:txBody>
      </p:sp>
      <p:sp>
        <p:nvSpPr>
          <p:cNvPr id="331" name="终于在 FastCube 的全体成员的辛苦努力之后，终于制造出来一台快速的魔方机器人，战胜了小豪同学。…"/>
          <p:cNvSpPr txBox="1"/>
          <p:nvPr>
            <p:ph type="subTitle" sz="quarter" idx="1"/>
          </p:nvPr>
        </p:nvSpPr>
        <p:spPr>
          <a:xfrm>
            <a:off x="1269999" y="3386685"/>
            <a:ext cx="10464801" cy="2189263"/>
          </a:xfrm>
          <a:prstGeom prst="rect">
            <a:avLst/>
          </a:prstGeom>
        </p:spPr>
        <p:txBody>
          <a:bodyPr/>
          <a:lstStyle/>
          <a:p>
            <a:pPr lvl="3" algn="l"/>
            <a:r>
              <a:t>        终于在 FastCube 的全体成员的辛苦努力之后，终于制造出来一台快速的魔方机器人，战胜了小豪同学。</a:t>
            </a:r>
          </a:p>
          <a:p>
            <a:pPr lvl="3" algn="l"/>
          </a:p>
          <a:p>
            <a:pPr lvl="3" algn="l"/>
            <a:r>
              <a:t>        文体两开花，终于弘扬了爱与正义。至于一百万的人生小目标… …</a:t>
            </a:r>
          </a:p>
          <a:p>
            <a:pPr lvl="3" algn="l"/>
            <a:r>
              <a:t>        </a:t>
            </a:r>
          </a:p>
        </p:txBody>
      </p:sp>
      <p:sp>
        <p:nvSpPr>
          <p:cNvPr id="332" name="自然是一场梦"/>
          <p:cNvSpPr txBox="1"/>
          <p:nvPr/>
        </p:nvSpPr>
        <p:spPr>
          <a:xfrm>
            <a:off x="4997450" y="6909149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自然是一场梦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幻灯片编号"/>
          <p:cNvSpPr txBox="1"/>
          <p:nvPr>
            <p:ph type="sldNum" sz="quarter" idx="4294967295"/>
          </p:nvPr>
        </p:nvSpPr>
        <p:spPr>
          <a:xfrm>
            <a:off x="6311125" y="9017050"/>
            <a:ext cx="395250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sp>
        <p:nvSpPr>
          <p:cNvPr id="335" name="Thank you"/>
          <p:cNvSpPr txBox="1"/>
          <p:nvPr/>
        </p:nvSpPr>
        <p:spPr>
          <a:xfrm>
            <a:off x="4768849" y="4342079"/>
            <a:ext cx="3467101" cy="106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/>
            </a:lvl1pPr>
          </a:lstStyle>
          <a:p>
            <a:pPr/>
            <a:r>
              <a:t>Thank you</a:t>
            </a:r>
          </a:p>
        </p:txBody>
      </p:sp>
      <p:sp>
        <p:nvSpPr>
          <p:cNvPr id="336" name="FastCube…"/>
          <p:cNvSpPr txBox="1"/>
          <p:nvPr>
            <p:ph type="subTitle" sz="quarter" idx="1"/>
          </p:nvPr>
        </p:nvSpPr>
        <p:spPr>
          <a:xfrm>
            <a:off x="5193975" y="8079340"/>
            <a:ext cx="11734801" cy="876301"/>
          </a:xfrm>
          <a:prstGeom prst="rect">
            <a:avLst/>
          </a:prstGeom>
        </p:spPr>
        <p:txBody>
          <a:bodyPr/>
          <a:lstStyle/>
          <a:p>
            <a:pPr defTabSz="566674">
              <a:defRPr sz="2328"/>
            </a:pPr>
            <a:r>
              <a:t>FastCube</a:t>
            </a:r>
          </a:p>
          <a:p>
            <a:pPr defTabSz="566674">
              <a:defRPr sz="2328"/>
            </a:pPr>
            <a:r>
              <a:t>2018 年 12 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灯片编号"/>
          <p:cNvSpPr txBox="1"/>
          <p:nvPr>
            <p:ph type="sldNum" sz="quarter" idx="4294967295"/>
          </p:nvPr>
        </p:nvSpPr>
        <p:spPr>
          <a:xfrm>
            <a:off x="6374104" y="9017050"/>
            <a:ext cx="269292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158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160" name="Content"/>
          <p:cNvSpPr txBox="1"/>
          <p:nvPr>
            <p:ph type="ctrTitle"/>
          </p:nvPr>
        </p:nvSpPr>
        <p:spPr>
          <a:xfrm>
            <a:off x="1270000" y="-8509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Content</a:t>
            </a:r>
          </a:p>
        </p:txBody>
      </p:sp>
      <p:sp>
        <p:nvSpPr>
          <p:cNvPr id="161" name="一、项目介绍"/>
          <p:cNvSpPr txBox="1"/>
          <p:nvPr/>
        </p:nvSpPr>
        <p:spPr>
          <a:xfrm>
            <a:off x="4997450" y="3054349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一、项目介绍</a:t>
            </a:r>
          </a:p>
        </p:txBody>
      </p:sp>
      <p:sp>
        <p:nvSpPr>
          <p:cNvPr id="162" name="三、功能实现"/>
          <p:cNvSpPr txBox="1"/>
          <p:nvPr/>
        </p:nvSpPr>
        <p:spPr>
          <a:xfrm>
            <a:off x="4997450" y="5618115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三、功能实现</a:t>
            </a:r>
          </a:p>
        </p:txBody>
      </p:sp>
      <p:sp>
        <p:nvSpPr>
          <p:cNvPr id="163" name="二、团队介绍"/>
          <p:cNvSpPr txBox="1"/>
          <p:nvPr/>
        </p:nvSpPr>
        <p:spPr>
          <a:xfrm>
            <a:off x="4997450" y="4336232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二、团队介绍</a:t>
            </a:r>
          </a:p>
        </p:txBody>
      </p:sp>
      <p:sp>
        <p:nvSpPr>
          <p:cNvPr id="164" name="四、成果展示"/>
          <p:cNvSpPr txBox="1"/>
          <p:nvPr/>
        </p:nvSpPr>
        <p:spPr>
          <a:xfrm>
            <a:off x="4997450" y="6899998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四、成果展示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项目介绍"/>
          <p:cNvSpPr txBox="1"/>
          <p:nvPr>
            <p:ph type="title" idx="4294967295"/>
          </p:nvPr>
        </p:nvSpPr>
        <p:spPr>
          <a:xfrm>
            <a:off x="1270000" y="1838180"/>
            <a:ext cx="10464801" cy="2997201"/>
          </a:xfrm>
          <a:prstGeom prst="rect">
            <a:avLst/>
          </a:prstGeom>
        </p:spPr>
        <p:txBody>
          <a:bodyPr anchor="b"/>
          <a:lstStyle/>
          <a:p>
            <a:pPr/>
            <a:r>
              <a:t>项目介绍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幻灯片编号"/>
          <p:cNvSpPr txBox="1"/>
          <p:nvPr>
            <p:ph type="sldNum" sz="quarter" idx="4294967295"/>
          </p:nvPr>
        </p:nvSpPr>
        <p:spPr>
          <a:xfrm>
            <a:off x="6371361" y="9017050"/>
            <a:ext cx="274778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169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171" name="项目介绍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项目介绍</a:t>
            </a:r>
          </a:p>
        </p:txBody>
      </p:sp>
      <p:sp>
        <p:nvSpPr>
          <p:cNvPr id="172" name="小豪同学从小就对各种事物充满了好奇。小学三年级的时候，他收获了一只魔方作为生日礼物，从此便在速拧的路上一去不复返。…"/>
          <p:cNvSpPr txBox="1"/>
          <p:nvPr>
            <p:ph type="subTitle" sz="half" idx="1"/>
          </p:nvPr>
        </p:nvSpPr>
        <p:spPr>
          <a:xfrm>
            <a:off x="1276350" y="3213099"/>
            <a:ext cx="10464800" cy="3797996"/>
          </a:xfrm>
          <a:prstGeom prst="rect">
            <a:avLst/>
          </a:prstGeom>
        </p:spPr>
        <p:txBody>
          <a:bodyPr/>
          <a:lstStyle/>
          <a:p>
            <a:pPr lvl="2" algn="l" defTabSz="566674">
              <a:defRPr sz="2328"/>
            </a:pPr>
            <a:r>
              <a:t>        小豪同学从小就对各种事物充满了好奇。小学三年级的时候，他收获了一只魔方作为生日礼物，从此便在速拧的路上一去不复返。</a:t>
            </a:r>
          </a:p>
          <a:p>
            <a:pPr lvl="2" algn="l" defTabSz="566674">
              <a:defRPr sz="2328"/>
            </a:pPr>
          </a:p>
          <a:p>
            <a:pPr lvl="2" algn="l" defTabSz="566674">
              <a:defRPr sz="2328"/>
            </a:pPr>
            <a:r>
              <a:t>        这天小豪在 QQ 空间向全世界宣布，如果谁能够在魔方的领域打败他，就能够获得他从 10 岁开始参加的比赛所获的的一百万奖金。可是世界上已经没有人能比得过他单身 20 年的手速了。</a:t>
            </a:r>
          </a:p>
          <a:p>
            <a:pPr lvl="2" algn="l" defTabSz="566674">
              <a:defRPr sz="2328"/>
            </a:pPr>
          </a:p>
          <a:p>
            <a:pPr lvl="4" algn="l" defTabSz="566674">
              <a:defRPr sz="2328"/>
            </a:pPr>
            <a:r>
              <a:t>        为了爱与正义，为了代表广大人民，（为了一百万现金），我们紧急组成 FastCube 战队，打造最强机器人企图在华山之巅阻击小豪同学！</a:t>
            </a:r>
          </a:p>
        </p:txBody>
      </p:sp>
      <p:sp>
        <p:nvSpPr>
          <p:cNvPr id="173" name="任务：打造速拧魔方机器人！"/>
          <p:cNvSpPr txBox="1"/>
          <p:nvPr/>
        </p:nvSpPr>
        <p:spPr>
          <a:xfrm>
            <a:off x="3308349" y="7626722"/>
            <a:ext cx="6388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任务：打造速拧魔方机器人！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灯片编号"/>
          <p:cNvSpPr txBox="1"/>
          <p:nvPr>
            <p:ph type="sldNum" sz="quarter" idx="4294967295"/>
          </p:nvPr>
        </p:nvSpPr>
        <p:spPr>
          <a:xfrm>
            <a:off x="6373875" y="9017050"/>
            <a:ext cx="269749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176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178" name="项目介绍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项目介绍</a:t>
            </a:r>
          </a:p>
        </p:txBody>
      </p:sp>
      <p:pic>
        <p:nvPicPr>
          <p:cNvPr id="179" name="批准" descr="批准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8051" y="4489449"/>
            <a:ext cx="774701" cy="774702"/>
          </a:xfrm>
          <a:prstGeom prst="rect">
            <a:avLst/>
          </a:prstGeom>
        </p:spPr>
      </p:pic>
      <p:pic>
        <p:nvPicPr>
          <p:cNvPr id="181" name="批准" descr="批准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8051" y="3273569"/>
            <a:ext cx="774701" cy="774701"/>
          </a:xfrm>
          <a:prstGeom prst="rect">
            <a:avLst/>
          </a:prstGeom>
        </p:spPr>
      </p:pic>
      <p:pic>
        <p:nvPicPr>
          <p:cNvPr id="183" name="批准" descr="批准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8051" y="5734049"/>
            <a:ext cx="774701" cy="774702"/>
          </a:xfrm>
          <a:prstGeom prst="rect">
            <a:avLst/>
          </a:prstGeom>
        </p:spPr>
      </p:pic>
      <p:sp>
        <p:nvSpPr>
          <p:cNvPr id="185" name="能够将魔方打乱到用户指定的状态"/>
          <p:cNvSpPr txBox="1"/>
          <p:nvPr/>
        </p:nvSpPr>
        <p:spPr>
          <a:xfrm>
            <a:off x="3282950" y="3273569"/>
            <a:ext cx="73533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能够将魔方打乱到用户指定的状态</a:t>
            </a:r>
          </a:p>
        </p:txBody>
      </p:sp>
      <p:sp>
        <p:nvSpPr>
          <p:cNvPr id="186" name="能够将打乱的魔方快速的还原"/>
          <p:cNvSpPr txBox="1"/>
          <p:nvPr/>
        </p:nvSpPr>
        <p:spPr>
          <a:xfrm>
            <a:off x="3308349" y="4489449"/>
            <a:ext cx="6388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能够将打乱的魔方快速的还原</a:t>
            </a:r>
          </a:p>
        </p:txBody>
      </p:sp>
      <p:sp>
        <p:nvSpPr>
          <p:cNvPr id="187" name="后期可以加入魔方教学的功能"/>
          <p:cNvSpPr txBox="1"/>
          <p:nvPr/>
        </p:nvSpPr>
        <p:spPr>
          <a:xfrm>
            <a:off x="3308349" y="5734049"/>
            <a:ext cx="6388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后期可以加入魔方教学的功能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幻灯片编号"/>
          <p:cNvSpPr txBox="1"/>
          <p:nvPr>
            <p:ph type="sldNum" sz="quarter" idx="4294967295"/>
          </p:nvPr>
        </p:nvSpPr>
        <p:spPr>
          <a:xfrm>
            <a:off x="6373761" y="9017050"/>
            <a:ext cx="269978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190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192" name="项目介绍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项目介绍</a:t>
            </a:r>
          </a:p>
        </p:txBody>
      </p:sp>
      <p:sp>
        <p:nvSpPr>
          <p:cNvPr id="193" name="项目架构"/>
          <p:cNvSpPr txBox="1"/>
          <p:nvPr/>
        </p:nvSpPr>
        <p:spPr>
          <a:xfrm>
            <a:off x="5486399" y="2610222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项目架构</a:t>
            </a:r>
          </a:p>
        </p:txBody>
      </p:sp>
      <p:grpSp>
        <p:nvGrpSpPr>
          <p:cNvPr id="196" name="图像识别"/>
          <p:cNvGrpSpPr/>
          <p:nvPr/>
        </p:nvGrpSpPr>
        <p:grpSpPr>
          <a:xfrm>
            <a:off x="1906036" y="4196898"/>
            <a:ext cx="2779228" cy="1359804"/>
            <a:chOff x="0" y="0"/>
            <a:chExt cx="2779226" cy="1359802"/>
          </a:xfrm>
        </p:grpSpPr>
        <p:sp>
          <p:nvSpPr>
            <p:cNvPr id="195" name="图像识别"/>
            <p:cNvSpPr/>
            <p:nvPr/>
          </p:nvSpPr>
          <p:spPr>
            <a:xfrm>
              <a:off x="44901" y="44901"/>
              <a:ext cx="2689424" cy="1270001"/>
            </a:xfrm>
            <a:prstGeom prst="roundRect">
              <a:avLst>
                <a:gd name="adj" fmla="val 15000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388334">
                      <a:srgbClr val="000000">
                        <a:alpha val="79310"/>
                      </a:srgbClr>
                    </a:outerShdw>
                  </a:effectLst>
                </a:defRPr>
              </a:lvl1pPr>
            </a:lstStyle>
            <a:p>
              <a:pPr/>
              <a:r>
                <a:t>图像识别</a:t>
              </a:r>
            </a:p>
          </p:txBody>
        </p:sp>
        <p:pic>
          <p:nvPicPr>
            <p:cNvPr id="194" name="图像识别" descr="图像识别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2779228" cy="1359803"/>
            </a:xfrm>
            <a:prstGeom prst="rect">
              <a:avLst/>
            </a:prstGeom>
            <a:effectLst/>
          </p:spPr>
        </p:pic>
      </p:grpSp>
      <p:pic>
        <p:nvPicPr>
          <p:cNvPr id="197" name="线条" descr="线条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5613" y="4767956"/>
            <a:ext cx="1213470" cy="217688"/>
          </a:xfrm>
          <a:prstGeom prst="rect">
            <a:avLst/>
          </a:prstGeom>
        </p:spPr>
      </p:pic>
      <p:grpSp>
        <p:nvGrpSpPr>
          <p:cNvPr id="201" name="解法生成"/>
          <p:cNvGrpSpPr/>
          <p:nvPr/>
        </p:nvGrpSpPr>
        <p:grpSpPr>
          <a:xfrm>
            <a:off x="8332236" y="4196898"/>
            <a:ext cx="2779228" cy="1359804"/>
            <a:chOff x="0" y="0"/>
            <a:chExt cx="2779226" cy="1359802"/>
          </a:xfrm>
        </p:grpSpPr>
        <p:sp>
          <p:nvSpPr>
            <p:cNvPr id="200" name="解法生成"/>
            <p:cNvSpPr/>
            <p:nvPr/>
          </p:nvSpPr>
          <p:spPr>
            <a:xfrm>
              <a:off x="44901" y="44901"/>
              <a:ext cx="2689424" cy="1270001"/>
            </a:xfrm>
            <a:prstGeom prst="roundRect">
              <a:avLst>
                <a:gd name="adj" fmla="val 15000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388334">
                      <a:srgbClr val="000000">
                        <a:alpha val="79310"/>
                      </a:srgbClr>
                    </a:outerShdw>
                  </a:effectLst>
                </a:defRPr>
              </a:lvl1pPr>
            </a:lstStyle>
            <a:p>
              <a:pPr/>
              <a:r>
                <a:t>解法生成</a:t>
              </a:r>
            </a:p>
          </p:txBody>
        </p:sp>
        <p:pic>
          <p:nvPicPr>
            <p:cNvPr id="199" name="解法生成" descr="解法生成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2779228" cy="1359803"/>
            </a:xfrm>
            <a:prstGeom prst="rect">
              <a:avLst/>
            </a:prstGeom>
            <a:effectLst/>
          </p:spPr>
        </p:pic>
      </p:grpSp>
      <p:grpSp>
        <p:nvGrpSpPr>
          <p:cNvPr id="204" name="Wifi 传输"/>
          <p:cNvGrpSpPr/>
          <p:nvPr/>
        </p:nvGrpSpPr>
        <p:grpSpPr>
          <a:xfrm>
            <a:off x="1906036" y="6686098"/>
            <a:ext cx="2779228" cy="1359804"/>
            <a:chOff x="0" y="0"/>
            <a:chExt cx="2779226" cy="1359802"/>
          </a:xfrm>
        </p:grpSpPr>
        <p:sp>
          <p:nvSpPr>
            <p:cNvPr id="203" name="Wifi 传输"/>
            <p:cNvSpPr/>
            <p:nvPr/>
          </p:nvSpPr>
          <p:spPr>
            <a:xfrm>
              <a:off x="44901" y="44901"/>
              <a:ext cx="2689424" cy="1270001"/>
            </a:xfrm>
            <a:prstGeom prst="roundRect">
              <a:avLst>
                <a:gd name="adj" fmla="val 15000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388334">
                      <a:srgbClr val="000000">
                        <a:alpha val="79310"/>
                      </a:srgbClr>
                    </a:outerShdw>
                  </a:effectLst>
                </a:defRPr>
              </a:lvl1pPr>
            </a:lstStyle>
            <a:p>
              <a:pPr/>
              <a:r>
                <a:t>Wifi 传输</a:t>
              </a:r>
            </a:p>
          </p:txBody>
        </p:sp>
        <p:pic>
          <p:nvPicPr>
            <p:cNvPr id="202" name="Wifi 传输" descr="Wifi 传输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2779228" cy="1359803"/>
            </a:xfrm>
            <a:prstGeom prst="rect">
              <a:avLst/>
            </a:prstGeom>
            <a:effectLst/>
          </p:spPr>
        </p:pic>
      </p:grpSp>
      <p:pic>
        <p:nvPicPr>
          <p:cNvPr id="205" name="线条" descr="线条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9273528">
            <a:off x="5824023" y="6019358"/>
            <a:ext cx="1329316" cy="217688"/>
          </a:xfrm>
          <a:prstGeom prst="rect">
            <a:avLst/>
          </a:prstGeom>
        </p:spPr>
      </p:pic>
      <p:pic>
        <p:nvPicPr>
          <p:cNvPr id="207" name="线条" descr="线条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9263" y="7257156"/>
            <a:ext cx="1213470" cy="217688"/>
          </a:xfrm>
          <a:prstGeom prst="rect">
            <a:avLst/>
          </a:prstGeom>
        </p:spPr>
      </p:pic>
      <p:grpSp>
        <p:nvGrpSpPr>
          <p:cNvPr id="211" name="魔方还原"/>
          <p:cNvGrpSpPr/>
          <p:nvPr/>
        </p:nvGrpSpPr>
        <p:grpSpPr>
          <a:xfrm>
            <a:off x="8325886" y="6813098"/>
            <a:ext cx="2779228" cy="1359804"/>
            <a:chOff x="0" y="0"/>
            <a:chExt cx="2779226" cy="1359802"/>
          </a:xfrm>
        </p:grpSpPr>
        <p:sp>
          <p:nvSpPr>
            <p:cNvPr id="210" name="魔方还原"/>
            <p:cNvSpPr/>
            <p:nvPr/>
          </p:nvSpPr>
          <p:spPr>
            <a:xfrm>
              <a:off x="44901" y="44901"/>
              <a:ext cx="2689424" cy="1270001"/>
            </a:xfrm>
            <a:prstGeom prst="roundRect">
              <a:avLst>
                <a:gd name="adj" fmla="val 15000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sx="100000" sy="100000" kx="0" ky="0" algn="b" rotWithShape="0" blurRad="25400" dist="25400" dir="2388334">
                      <a:srgbClr val="000000">
                        <a:alpha val="79310"/>
                      </a:srgbClr>
                    </a:outerShdw>
                  </a:effectLst>
                </a:defRPr>
              </a:lvl1pPr>
            </a:lstStyle>
            <a:p>
              <a:pPr/>
              <a:r>
                <a:t>魔方还原</a:t>
              </a:r>
            </a:p>
          </p:txBody>
        </p:sp>
        <p:pic>
          <p:nvPicPr>
            <p:cNvPr id="209" name="魔方还原" descr="魔方还原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2779228" cy="135980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团队介绍"/>
          <p:cNvSpPr txBox="1"/>
          <p:nvPr>
            <p:ph type="title" idx="4294967295"/>
          </p:nvPr>
        </p:nvSpPr>
        <p:spPr>
          <a:xfrm>
            <a:off x="1270000" y="1838180"/>
            <a:ext cx="10464800" cy="2997201"/>
          </a:xfrm>
          <a:prstGeom prst="rect">
            <a:avLst/>
          </a:prstGeom>
        </p:spPr>
        <p:txBody>
          <a:bodyPr anchor="b"/>
          <a:lstStyle/>
          <a:p>
            <a:pPr/>
            <a:r>
              <a:t>团队介绍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幻灯片编号"/>
          <p:cNvSpPr txBox="1"/>
          <p:nvPr>
            <p:ph type="sldNum" sz="quarter" idx="4294967295"/>
          </p:nvPr>
        </p:nvSpPr>
        <p:spPr>
          <a:xfrm>
            <a:off x="6375704" y="9017050"/>
            <a:ext cx="266092" cy="380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pic>
        <p:nvPicPr>
          <p:cNvPr id="216" name="线条" descr="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04" y="2129378"/>
            <a:ext cx="10378392" cy="89803"/>
          </a:xfrm>
          <a:prstGeom prst="rect">
            <a:avLst/>
          </a:prstGeom>
        </p:spPr>
      </p:pic>
      <p:sp>
        <p:nvSpPr>
          <p:cNvPr id="218" name="团队介绍"/>
          <p:cNvSpPr txBox="1"/>
          <p:nvPr>
            <p:ph type="ctrTitle"/>
          </p:nvPr>
        </p:nvSpPr>
        <p:spPr>
          <a:xfrm>
            <a:off x="-1936750" y="-927100"/>
            <a:ext cx="10464800" cy="2997200"/>
          </a:xfrm>
          <a:prstGeom prst="rect">
            <a:avLst/>
          </a:prstGeom>
        </p:spPr>
        <p:txBody>
          <a:bodyPr/>
          <a:lstStyle/>
          <a:p>
            <a:pPr/>
            <a:r>
              <a:t>团队介绍</a:t>
            </a:r>
          </a:p>
        </p:txBody>
      </p:sp>
      <p:grpSp>
        <p:nvGrpSpPr>
          <p:cNvPr id="221" name="222.jpg"/>
          <p:cNvGrpSpPr/>
          <p:nvPr/>
        </p:nvGrpSpPr>
        <p:grpSpPr>
          <a:xfrm>
            <a:off x="1290922" y="3482638"/>
            <a:ext cx="4590896" cy="3459047"/>
            <a:chOff x="0" y="0"/>
            <a:chExt cx="4590894" cy="3459045"/>
          </a:xfrm>
        </p:grpSpPr>
        <p:pic>
          <p:nvPicPr>
            <p:cNvPr id="220" name="222.jpg" descr="222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750" y="31750"/>
              <a:ext cx="4527395" cy="33955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222.jpg" descr="222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590895" cy="3459046"/>
            </a:xfrm>
            <a:prstGeom prst="rect">
              <a:avLst/>
            </a:prstGeom>
            <a:effectLst/>
          </p:spPr>
        </p:pic>
      </p:grpSp>
      <p:sp>
        <p:nvSpPr>
          <p:cNvPr id="222" name="团队成员照片"/>
          <p:cNvSpPr txBox="1"/>
          <p:nvPr/>
        </p:nvSpPr>
        <p:spPr>
          <a:xfrm>
            <a:off x="2081420" y="7374309"/>
            <a:ext cx="30099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团队成员照片</a:t>
            </a:r>
          </a:p>
        </p:txBody>
      </p:sp>
      <p:sp>
        <p:nvSpPr>
          <p:cNvPr id="223" name="王皓：队长、负责图像采集、魔方算法实现"/>
          <p:cNvSpPr txBox="1"/>
          <p:nvPr/>
        </p:nvSpPr>
        <p:spPr>
          <a:xfrm>
            <a:off x="6438828" y="3380804"/>
            <a:ext cx="516426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王皓：队长、负责图像采集、魔方算法实现</a:t>
            </a:r>
          </a:p>
        </p:txBody>
      </p:sp>
      <p:sp>
        <p:nvSpPr>
          <p:cNvPr id="224" name="易婧玮：机械结构、财务"/>
          <p:cNvSpPr txBox="1"/>
          <p:nvPr/>
        </p:nvSpPr>
        <p:spPr>
          <a:xfrm>
            <a:off x="6438828" y="4894661"/>
            <a:ext cx="51642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易婧玮：机械结构、财务</a:t>
            </a:r>
          </a:p>
        </p:txBody>
      </p:sp>
      <p:sp>
        <p:nvSpPr>
          <p:cNvPr id="225" name="陈鲁同： Wifi 通信传输"/>
          <p:cNvSpPr txBox="1"/>
          <p:nvPr/>
        </p:nvSpPr>
        <p:spPr>
          <a:xfrm>
            <a:off x="6438828" y="5867513"/>
            <a:ext cx="516426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陈鲁同： Wifi 通信传输</a:t>
            </a:r>
          </a:p>
        </p:txBody>
      </p:sp>
      <p:sp>
        <p:nvSpPr>
          <p:cNvPr id="226" name="小豪同学：某神秘场外援助，负责表演反派和拍照。"/>
          <p:cNvSpPr txBox="1"/>
          <p:nvPr/>
        </p:nvSpPr>
        <p:spPr>
          <a:xfrm>
            <a:off x="6438828" y="6847970"/>
            <a:ext cx="516426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小豪同学：某神秘场外援助，负责表演反派和拍照。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功能实现"/>
          <p:cNvSpPr txBox="1"/>
          <p:nvPr>
            <p:ph type="title" idx="4294967295"/>
          </p:nvPr>
        </p:nvSpPr>
        <p:spPr>
          <a:xfrm>
            <a:off x="1270000" y="1838180"/>
            <a:ext cx="10464800" cy="2997201"/>
          </a:xfrm>
          <a:prstGeom prst="rect">
            <a:avLst/>
          </a:prstGeom>
        </p:spPr>
        <p:txBody>
          <a:bodyPr anchor="b"/>
          <a:lstStyle/>
          <a:p>
            <a:pPr/>
            <a:r>
              <a:t>功能实现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